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2AF53-4F8D-415D-AFE1-17E00959C32D}" type="datetimeFigureOut">
              <a:rPr lang="en-US" smtClean="0"/>
              <a:t>8/25/2022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BF414-B81A-4DEC-B73E-4B986B9AD4D2}" type="slidenum">
              <a:rPr lang="en-US" smtClean="0"/>
              <a:t>‹#›</a:t>
            </a:fld>
            <a:endParaRPr lang="en-US"/>
          </a:p>
        </p:txBody>
      </p:sp>
    </p:spTree>
    <p:extLst>
      <p:ext uri="{BB962C8B-B14F-4D97-AF65-F5344CB8AC3E}">
        <p14:creationId xmlns:p14="http://schemas.microsoft.com/office/powerpoint/2010/main" val="380131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then candidate Tim Walz told educators, “You may not be into politics, but politics is into you.”</a:t>
            </a:r>
          </a:p>
          <a:p>
            <a:r>
              <a:rPr lang="en-US" dirty="0"/>
              <a:t>Ask members to think about all of the ways the governor has influence the work in schools. Don’t read off the list of words but say, this is just a handful of the ways that the governor can change, take away or make better our work in education and schools.</a:t>
            </a:r>
          </a:p>
        </p:txBody>
      </p:sp>
      <p:sp>
        <p:nvSpPr>
          <p:cNvPr id="4" name="Slide Number Placeholder 3"/>
          <p:cNvSpPr>
            <a:spLocks noGrp="1"/>
          </p:cNvSpPr>
          <p:nvPr>
            <p:ph type="sldNum" sz="quarter" idx="5"/>
          </p:nvPr>
        </p:nvSpPr>
        <p:spPr/>
        <p:txBody>
          <a:bodyPr/>
          <a:lstStyle/>
          <a:p>
            <a:fld id="{C0CBF414-B81A-4DEC-B73E-4B986B9AD4D2}" type="slidenum">
              <a:rPr lang="en-US" smtClean="0"/>
              <a:t>2</a:t>
            </a:fld>
            <a:endParaRPr lang="en-US"/>
          </a:p>
        </p:txBody>
      </p:sp>
    </p:spTree>
    <p:extLst>
      <p:ext uri="{BB962C8B-B14F-4D97-AF65-F5344CB8AC3E}">
        <p14:creationId xmlns:p14="http://schemas.microsoft.com/office/powerpoint/2010/main" val="300719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Minnesota, union membership is at a 14-year high. But the ability for public sector workers to organize and negotiate is something the governor most certainly can control. We saw the impact of elections in Wisconsin and Iowa as it relates to educators’ ability to have a robust union that bargains for better pay, benefits and working conditions.</a:t>
            </a:r>
          </a:p>
        </p:txBody>
      </p:sp>
      <p:sp>
        <p:nvSpPr>
          <p:cNvPr id="4" name="Slide Number Placeholder 3"/>
          <p:cNvSpPr>
            <a:spLocks noGrp="1"/>
          </p:cNvSpPr>
          <p:nvPr>
            <p:ph type="sldNum" sz="quarter" idx="5"/>
          </p:nvPr>
        </p:nvSpPr>
        <p:spPr/>
        <p:txBody>
          <a:bodyPr/>
          <a:lstStyle/>
          <a:p>
            <a:fld id="{C0CBF414-B81A-4DEC-B73E-4B986B9AD4D2}" type="slidenum">
              <a:rPr lang="en-US" smtClean="0"/>
              <a:t>3</a:t>
            </a:fld>
            <a:endParaRPr lang="en-US"/>
          </a:p>
        </p:txBody>
      </p:sp>
    </p:spTree>
    <p:extLst>
      <p:ext uri="{BB962C8B-B14F-4D97-AF65-F5344CB8AC3E}">
        <p14:creationId xmlns:p14="http://schemas.microsoft.com/office/powerpoint/2010/main" val="204850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In Iowa, anti-union lawmakers took control of the Senate, House and governor’s office and decimated collective bargaining laws in 10 days after the legislative session began in January 2017.</a:t>
            </a:r>
          </a:p>
          <a:p>
            <a:pPr marL="0"/>
            <a:endParaRPr lang="en-US" dirty="0"/>
          </a:p>
          <a:p>
            <a:pPr marL="0"/>
            <a:r>
              <a:rPr lang="en-US" sz="1200" b="0" i="1" u="none" strike="noStrike" baseline="0" dirty="0">
                <a:solidFill>
                  <a:srgbClr val="221E1F"/>
                </a:solidFill>
                <a:latin typeface="+mj-lt"/>
              </a:rPr>
              <a:t>The new law limits most public-sector union contract negotiations to only base wages. Unions are now banned from negotiating with their employers over issues such as health insurance, evaluation procedures, staff reduction and leaves of absence for political purposes. The law also says that unions cannot have union dues deducted from public employees’ paychecks. </a:t>
            </a:r>
          </a:p>
        </p:txBody>
      </p:sp>
      <p:sp>
        <p:nvSpPr>
          <p:cNvPr id="4" name="Slide Number Placeholder 3"/>
          <p:cNvSpPr>
            <a:spLocks noGrp="1"/>
          </p:cNvSpPr>
          <p:nvPr>
            <p:ph type="sldNum" sz="quarter" idx="5"/>
          </p:nvPr>
        </p:nvSpPr>
        <p:spPr/>
        <p:txBody>
          <a:bodyPr/>
          <a:lstStyle/>
          <a:p>
            <a:fld id="{C0CBF414-B81A-4DEC-B73E-4B986B9AD4D2}" type="slidenum">
              <a:rPr lang="en-US" smtClean="0"/>
              <a:t>4</a:t>
            </a:fld>
            <a:endParaRPr lang="en-US"/>
          </a:p>
        </p:txBody>
      </p:sp>
    </p:spTree>
    <p:extLst>
      <p:ext uri="{BB962C8B-B14F-4D97-AF65-F5344CB8AC3E}">
        <p14:creationId xmlns:p14="http://schemas.microsoft.com/office/powerpoint/2010/main" val="188304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In Wisconsin, Act 10 passed in 2011, which eliminated collective bargaining rights for most public-sector workers.</a:t>
            </a:r>
          </a:p>
          <a:p>
            <a:r>
              <a:rPr lang="en-US" sz="800" b="0" i="1" u="none" strike="noStrike" baseline="0" dirty="0">
                <a:solidFill>
                  <a:srgbClr val="221E1F"/>
                </a:solidFill>
                <a:latin typeface="+mj-lt"/>
              </a:rPr>
              <a:t>Teacher compensation plummeted $10,483 within four years of Act 10 passing. </a:t>
            </a:r>
          </a:p>
          <a:p>
            <a:pPr marL="0"/>
            <a:endParaRPr lang="en-US" sz="1200" b="0" i="1" u="none" strike="noStrike" baseline="0" dirty="0">
              <a:solidFill>
                <a:srgbClr val="221E1F"/>
              </a:solidFill>
              <a:latin typeface="+mj-lt"/>
            </a:endParaRPr>
          </a:p>
        </p:txBody>
      </p:sp>
      <p:sp>
        <p:nvSpPr>
          <p:cNvPr id="4" name="Slide Number Placeholder 3"/>
          <p:cNvSpPr>
            <a:spLocks noGrp="1"/>
          </p:cNvSpPr>
          <p:nvPr>
            <p:ph type="sldNum" sz="quarter" idx="5"/>
          </p:nvPr>
        </p:nvSpPr>
        <p:spPr/>
        <p:txBody>
          <a:bodyPr/>
          <a:lstStyle/>
          <a:p>
            <a:fld id="{C0CBF414-B81A-4DEC-B73E-4B986B9AD4D2}" type="slidenum">
              <a:rPr lang="en-US" smtClean="0"/>
              <a:t>5</a:t>
            </a:fld>
            <a:endParaRPr lang="en-US"/>
          </a:p>
        </p:txBody>
      </p:sp>
    </p:spTree>
    <p:extLst>
      <p:ext uri="{BB962C8B-B14F-4D97-AF65-F5344CB8AC3E}">
        <p14:creationId xmlns:p14="http://schemas.microsoft.com/office/powerpoint/2010/main" val="387708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Why do we all need to vote? In 2022, we must choose leaders who will govern for all of us. By voting for a pro-public education House and Senate in 2018, we have seen increases in funding and dedicated mental health supports. Educators made the difference in the 2018 election!</a:t>
            </a:r>
          </a:p>
          <a:p>
            <a:pPr marL="0"/>
            <a:r>
              <a:rPr lang="en-US" dirty="0"/>
              <a:t>When educators stand together and make our voices heard in our hometowns and at the Capitol, we can create the learning conditions our students deserve.</a:t>
            </a:r>
          </a:p>
        </p:txBody>
      </p:sp>
      <p:sp>
        <p:nvSpPr>
          <p:cNvPr id="4" name="Slide Number Placeholder 3"/>
          <p:cNvSpPr>
            <a:spLocks noGrp="1"/>
          </p:cNvSpPr>
          <p:nvPr>
            <p:ph type="sldNum" sz="quarter" idx="5"/>
          </p:nvPr>
        </p:nvSpPr>
        <p:spPr/>
        <p:txBody>
          <a:bodyPr/>
          <a:lstStyle/>
          <a:p>
            <a:fld id="{C0CBF414-B81A-4DEC-B73E-4B986B9AD4D2}" type="slidenum">
              <a:rPr lang="en-US" smtClean="0"/>
              <a:t>6</a:t>
            </a:fld>
            <a:endParaRPr lang="en-US"/>
          </a:p>
        </p:txBody>
      </p:sp>
    </p:spTree>
    <p:extLst>
      <p:ext uri="{BB962C8B-B14F-4D97-AF65-F5344CB8AC3E}">
        <p14:creationId xmlns:p14="http://schemas.microsoft.com/office/powerpoint/2010/main" val="308278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Certain corporate politicians plan to take away our freedom to negotiate for a fair return for our work and to advocate together for the services our students need. They’re covering for the richest corporations and CEOs because they fear our power to make them finally pay what they truly owe to our communities and schools. </a:t>
            </a:r>
          </a:p>
          <a:p>
            <a:pPr marL="0"/>
            <a:r>
              <a:rPr lang="en-US" dirty="0"/>
              <a:t>This year, by joining together as voters, we can elect leaders who will respect us, not just the wealthy and powerful.</a:t>
            </a:r>
          </a:p>
        </p:txBody>
      </p:sp>
      <p:sp>
        <p:nvSpPr>
          <p:cNvPr id="4" name="Slide Number Placeholder 3"/>
          <p:cNvSpPr>
            <a:spLocks noGrp="1"/>
          </p:cNvSpPr>
          <p:nvPr>
            <p:ph type="sldNum" sz="quarter" idx="5"/>
          </p:nvPr>
        </p:nvSpPr>
        <p:spPr/>
        <p:txBody>
          <a:bodyPr/>
          <a:lstStyle/>
          <a:p>
            <a:fld id="{C0CBF414-B81A-4DEC-B73E-4B986B9AD4D2}" type="slidenum">
              <a:rPr lang="en-US" smtClean="0"/>
              <a:t>7</a:t>
            </a:fld>
            <a:endParaRPr lang="en-US"/>
          </a:p>
        </p:txBody>
      </p:sp>
    </p:spTree>
    <p:extLst>
      <p:ext uri="{BB962C8B-B14F-4D97-AF65-F5344CB8AC3E}">
        <p14:creationId xmlns:p14="http://schemas.microsoft.com/office/powerpoint/2010/main" val="15640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221E1F"/>
                </a:solidFill>
                <a:latin typeface="Acumin Pro SemiCondensed Light" panose="020B0406020202020204" pitchFamily="34" charset="0"/>
              </a:rPr>
              <a:t>Ask members to share what issues in education they are most concerned about. </a:t>
            </a:r>
            <a:endParaRPr lang="en-US" sz="1800" b="0" i="0" u="none" strike="noStrike" baseline="0" dirty="0">
              <a:solidFill>
                <a:srgbClr val="221E1F"/>
              </a:solidFill>
              <a:latin typeface="Acumin Pro SemiCondensed Light" panose="020B0406020202020204" pitchFamily="34" charset="0"/>
            </a:endParaRPr>
          </a:p>
          <a:p>
            <a:r>
              <a:rPr lang="en-US" sz="1800" b="0" i="1" u="none" strike="noStrike" baseline="0" dirty="0">
                <a:solidFill>
                  <a:srgbClr val="221E1F"/>
                </a:solidFill>
                <a:latin typeface="Acumin Pro SemiCondensed Light" panose="020B0406020202020204" pitchFamily="34" charset="0"/>
              </a:rPr>
              <a:t>Find one or two issues your colleagues shared that are reflected on the governor candidate comparison handout. </a:t>
            </a:r>
            <a:endParaRPr lang="en-US" sz="1800" b="0" i="0" u="none" strike="noStrike" baseline="0" dirty="0">
              <a:solidFill>
                <a:srgbClr val="221E1F"/>
              </a:solidFill>
              <a:latin typeface="Acumin Pro SemiCondensed Light" panose="020B0406020202020204" pitchFamily="34" charset="0"/>
            </a:endParaRPr>
          </a:p>
          <a:p>
            <a:r>
              <a:rPr lang="en-US" sz="1800" b="0" i="1" u="none" strike="noStrike" baseline="0" dirty="0">
                <a:solidFill>
                  <a:srgbClr val="221E1F"/>
                </a:solidFill>
                <a:latin typeface="Acumin Pro SemiCondensed Light" panose="020B0406020202020204" pitchFamily="34" charset="0"/>
              </a:rPr>
              <a:t>Read the differences between what Gov. Walz has said about his support on that topic and what Scott Jensen has said. </a:t>
            </a:r>
          </a:p>
          <a:p>
            <a:r>
              <a:rPr lang="en-US" sz="1800" b="0" i="1" u="none" strike="noStrike" baseline="0" dirty="0">
                <a:solidFill>
                  <a:srgbClr val="221E1F"/>
                </a:solidFill>
                <a:latin typeface="Acumin Pro SemiCondensed Light" panose="020B0406020202020204" pitchFamily="34" charset="0"/>
              </a:rPr>
              <a:t>Ask member to report our anything that surprised them about their answers or anything on the handout.</a:t>
            </a:r>
          </a:p>
          <a:p>
            <a:r>
              <a:rPr lang="en-US" sz="1800" b="0" i="1" u="none" strike="noStrike" baseline="0" dirty="0">
                <a:solidFill>
                  <a:srgbClr val="221E1F"/>
                </a:solidFill>
                <a:latin typeface="Acumin Pro SemiCondensed Light" panose="020B0406020202020204" pitchFamily="34" charset="0"/>
              </a:rPr>
              <a:t>Ask members to take the document home and read through the whole document and ask them to share this information with their family, friends and colleagues.</a:t>
            </a:r>
            <a:endParaRPr lang="en-US" dirty="0"/>
          </a:p>
        </p:txBody>
      </p:sp>
      <p:sp>
        <p:nvSpPr>
          <p:cNvPr id="4" name="Slide Number Placeholder 3"/>
          <p:cNvSpPr>
            <a:spLocks noGrp="1"/>
          </p:cNvSpPr>
          <p:nvPr>
            <p:ph type="sldNum" sz="quarter" idx="5"/>
          </p:nvPr>
        </p:nvSpPr>
        <p:spPr/>
        <p:txBody>
          <a:bodyPr/>
          <a:lstStyle/>
          <a:p>
            <a:fld id="{C0CBF414-B81A-4DEC-B73E-4B986B9AD4D2}" type="slidenum">
              <a:rPr lang="en-US" smtClean="0"/>
              <a:t>8</a:t>
            </a:fld>
            <a:endParaRPr lang="en-US"/>
          </a:p>
        </p:txBody>
      </p:sp>
    </p:spTree>
    <p:extLst>
      <p:ext uri="{BB962C8B-B14F-4D97-AF65-F5344CB8AC3E}">
        <p14:creationId xmlns:p14="http://schemas.microsoft.com/office/powerpoint/2010/main" val="78686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cumin Pro SemiCondensed Light" panose="020B0406020202020204" pitchFamily="34" charset="0"/>
            </a:endParaRPr>
          </a:p>
          <a:p>
            <a:r>
              <a:rPr lang="en-US" sz="1800" b="0" i="1" u="none" strike="noStrike" baseline="0" dirty="0">
                <a:solidFill>
                  <a:srgbClr val="221E1F"/>
                </a:solidFill>
                <a:latin typeface="Acumin Pro SemiCondensed Light" panose="020B0406020202020204" pitchFamily="34" charset="0"/>
              </a:rPr>
              <a:t>Share out any planned voting activities at your worksite. </a:t>
            </a:r>
            <a:endParaRPr lang="en-US" sz="1800" b="0" i="0" u="none" strike="noStrike" baseline="0" dirty="0">
              <a:solidFill>
                <a:srgbClr val="221E1F"/>
              </a:solidFill>
              <a:latin typeface="Acumin Pro SemiCondensed Light" panose="020B0406020202020204" pitchFamily="34" charset="0"/>
            </a:endParaRPr>
          </a:p>
          <a:p>
            <a:r>
              <a:rPr lang="en-US" sz="1800" b="0" i="1" u="none" strike="noStrike" baseline="0" dirty="0">
                <a:solidFill>
                  <a:srgbClr val="221E1F"/>
                </a:solidFill>
                <a:latin typeface="Acumin Pro SemiCondensed Light" panose="020B0406020202020204" pitchFamily="34" charset="0"/>
              </a:rPr>
              <a:t>Voting is easy in Minnesota! You can cast your ballots early starting Sept. 23 and Election Day is Tuesday, Nov. 8. </a:t>
            </a:r>
            <a:endParaRPr lang="en-US" sz="1800" b="0" i="0" u="none" strike="noStrike" baseline="0" dirty="0">
              <a:solidFill>
                <a:srgbClr val="221E1F"/>
              </a:solidFill>
              <a:latin typeface="Acumin Pro SemiCondensed Light" panose="020B0406020202020204" pitchFamily="34" charset="0"/>
            </a:endParaRPr>
          </a:p>
          <a:p>
            <a:r>
              <a:rPr lang="en-US" sz="1800" b="0" i="1" u="none" strike="noStrike" baseline="0">
                <a:solidFill>
                  <a:srgbClr val="221E1F"/>
                </a:solidFill>
                <a:latin typeface="Acumin Pro SemiCondensed Light" panose="020B0406020202020204" pitchFamily="34" charset="0"/>
              </a:rPr>
              <a:t>Pass </a:t>
            </a:r>
            <a:r>
              <a:rPr lang="en-US" sz="1800" b="0" i="1" u="none" strike="noStrike" baseline="0" dirty="0">
                <a:solidFill>
                  <a:srgbClr val="221E1F"/>
                </a:solidFill>
                <a:latin typeface="Acumin Pro SemiCondensed Light" panose="020B0406020202020204" pitchFamily="34" charset="0"/>
              </a:rPr>
              <a:t>out the half-sheet flyers with voting information and have people go to www.mnvotes.org to find their polling place and fill it in on the sheet! </a:t>
            </a:r>
            <a:endParaRPr lang="en-US" sz="1800" b="0" i="0" u="none" strike="noStrike" baseline="0" dirty="0">
              <a:solidFill>
                <a:srgbClr val="221E1F"/>
              </a:solidFill>
              <a:latin typeface="Acumin Pro SemiCondensed Light" panose="020B0406020202020204" pitchFamily="34" charset="0"/>
            </a:endParaRPr>
          </a:p>
          <a:p>
            <a:r>
              <a:rPr lang="en-US" sz="1800" b="0" i="1" u="none" strike="noStrike" baseline="0" dirty="0">
                <a:solidFill>
                  <a:srgbClr val="221E1F"/>
                </a:solidFill>
                <a:latin typeface="Acumin Pro SemiCondensed Light" panose="020B0406020202020204" pitchFamily="34" charset="0"/>
              </a:rPr>
              <a:t>Remind members they can visit www.edmnvotes.org to learn more about voting and what your union is doing to support pro-public education candidates in 2022.</a:t>
            </a:r>
            <a:endParaRPr lang="en-US" sz="1800" b="0" i="0" u="none" strike="noStrike" baseline="0" dirty="0">
              <a:solidFill>
                <a:srgbClr val="221E1F"/>
              </a:solidFill>
              <a:latin typeface="Acumin Pro SemiCondensed Light" panose="020B0406020202020204" pitchFamily="34" charset="0"/>
            </a:endParaRPr>
          </a:p>
          <a:p>
            <a:endParaRPr lang="en-US" sz="1800" b="0" i="0" u="none" strike="noStrike" baseline="0" dirty="0">
              <a:solidFill>
                <a:srgbClr val="221E1F"/>
              </a:solidFill>
              <a:latin typeface="Acumin Pro SemiCondensed Light" panose="020B0406020202020204" pitchFamily="34" charset="0"/>
            </a:endParaRPr>
          </a:p>
          <a:p>
            <a:endParaRPr lang="en-US" sz="1800" b="0" i="0" u="none" strike="noStrike" baseline="0" dirty="0">
              <a:solidFill>
                <a:srgbClr val="221E1F"/>
              </a:solidFill>
              <a:latin typeface="Acumin Pro SemiCondensed Light" panose="020B0406020202020204" pitchFamily="34" charset="0"/>
            </a:endParaRPr>
          </a:p>
          <a:p>
            <a:endParaRPr lang="en-US" dirty="0"/>
          </a:p>
        </p:txBody>
      </p:sp>
      <p:sp>
        <p:nvSpPr>
          <p:cNvPr id="4" name="Slide Number Placeholder 3"/>
          <p:cNvSpPr>
            <a:spLocks noGrp="1"/>
          </p:cNvSpPr>
          <p:nvPr>
            <p:ph type="sldNum" sz="quarter" idx="5"/>
          </p:nvPr>
        </p:nvSpPr>
        <p:spPr/>
        <p:txBody>
          <a:bodyPr/>
          <a:lstStyle/>
          <a:p>
            <a:fld id="{C0CBF414-B81A-4DEC-B73E-4B986B9AD4D2}" type="slidenum">
              <a:rPr lang="en-US" smtClean="0"/>
              <a:t>9</a:t>
            </a:fld>
            <a:endParaRPr lang="en-US"/>
          </a:p>
        </p:txBody>
      </p:sp>
    </p:spTree>
    <p:extLst>
      <p:ext uri="{BB962C8B-B14F-4D97-AF65-F5344CB8AC3E}">
        <p14:creationId xmlns:p14="http://schemas.microsoft.com/office/powerpoint/2010/main" val="2622412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508000" y="465492"/>
            <a:ext cx="10363200" cy="784225"/>
          </a:xfrm>
          <a:effectLst>
            <a:outerShdw dist="35921" dir="2700000" algn="ctr" rotWithShape="0">
              <a:srgbClr val="5F5F5F">
                <a:alpha val="50000"/>
              </a:srgbClr>
            </a:outerShdw>
          </a:effectLst>
        </p:spPr>
        <p:txBody>
          <a:bodyPr anchor="b"/>
          <a:lstStyle>
            <a:lvl1pPr algn="l">
              <a:defRPr>
                <a:solidFill>
                  <a:schemeClr val="bg1"/>
                </a:solidFill>
              </a:defRPr>
            </a:lvl1pPr>
          </a:lstStyle>
          <a:p>
            <a:r>
              <a:rPr lang="en-US"/>
              <a:t>Click to edit Master title style</a:t>
            </a:r>
            <a:endParaRPr lang="en-US" dirty="0"/>
          </a:p>
        </p:txBody>
      </p:sp>
      <p:sp>
        <p:nvSpPr>
          <p:cNvPr id="5124" name="Rectangle 4"/>
          <p:cNvSpPr>
            <a:spLocks noGrp="1" noChangeArrowheads="1"/>
          </p:cNvSpPr>
          <p:nvPr>
            <p:ph type="subTitle" idx="1"/>
          </p:nvPr>
        </p:nvSpPr>
        <p:spPr>
          <a:xfrm>
            <a:off x="508000" y="1176690"/>
            <a:ext cx="8534400" cy="609600"/>
          </a:xfrm>
          <a:effectLst>
            <a:outerShdw dist="35921" dir="2700000" algn="ctr" rotWithShape="0">
              <a:srgbClr val="5F5F5F">
                <a:alpha val="50000"/>
              </a:srgbClr>
            </a:outerShdw>
          </a:effectLst>
        </p:spPr>
        <p:txBody>
          <a:bodyPr/>
          <a:lstStyle>
            <a:lvl1pPr marL="0" indent="0">
              <a:buNone/>
              <a:defRPr sz="3200" i="1">
                <a:solidFill>
                  <a:schemeClr val="bg1"/>
                </a:solidFill>
                <a:latin typeface="Times New Roman"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19242678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4004"/>
            <a:ext cx="10972800" cy="1242996"/>
          </a:xfrm>
        </p:spPr>
        <p:txBody>
          <a:bodyPr/>
          <a:lstStyle>
            <a:lvl1pPr>
              <a:lnSpc>
                <a:spcPts val="5067"/>
              </a:lnSpc>
              <a:defRPr sz="4800"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609600" y="1600200"/>
            <a:ext cx="10972800" cy="3556000"/>
          </a:xfrm>
        </p:spPr>
        <p:txBody>
          <a:bodyPr/>
          <a:lstStyle>
            <a:lvl1pPr marL="0" indent="0">
              <a:lnSpc>
                <a:spcPts val="3600"/>
              </a:lnSpc>
              <a:spcAft>
                <a:spcPts val="1200"/>
              </a:spcAft>
              <a:buFont typeface="Arial" panose="020B0604020202020204" pitchFamily="34" charset="0"/>
              <a:buNone/>
              <a:defRPr sz="3600" baseline="0"/>
            </a:lvl1pPr>
            <a:lvl2pPr marL="731502" indent="-365751">
              <a:lnSpc>
                <a:spcPts val="3400"/>
              </a:lnSpc>
              <a:spcBef>
                <a:spcPts val="0"/>
              </a:spcBef>
              <a:spcAft>
                <a:spcPts val="1200"/>
              </a:spcAft>
              <a:defRPr sz="3400" b="0" i="0" baseline="0">
                <a:solidFill>
                  <a:schemeClr val="tx2"/>
                </a:solidFill>
              </a:defRPr>
            </a:lvl2pPr>
            <a:lvl3pPr>
              <a:lnSpc>
                <a:spcPts val="3200"/>
              </a:lnSpc>
              <a:spcBef>
                <a:spcPts val="0"/>
              </a:spcBef>
              <a:spcAft>
                <a:spcPts val="1200"/>
              </a:spcAft>
              <a:defRPr sz="3200" baseline="0"/>
            </a:lvl3pPr>
            <a:lvl4pPr>
              <a:spcAft>
                <a:spcPts val="1600"/>
              </a:spcAft>
              <a:defRPr/>
            </a:lvl4pPr>
            <a:lvl5pPr>
              <a:spcAft>
                <a:spcPts val="1600"/>
              </a:spcAft>
              <a:defRPr/>
            </a:lvl5pPr>
          </a:lstStyle>
          <a:p>
            <a:pPr lvl="0"/>
            <a:r>
              <a:rPr lang="en-US" dirty="0"/>
              <a:t> Click to edit text</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4"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5"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42559632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5"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
        <p:nvSpPr>
          <p:cNvPr id="6" name="Title 1"/>
          <p:cNvSpPr>
            <a:spLocks noGrp="1"/>
          </p:cNvSpPr>
          <p:nvPr>
            <p:ph type="title"/>
          </p:nvPr>
        </p:nvSpPr>
        <p:spPr>
          <a:xfrm>
            <a:off x="609600" y="154004"/>
            <a:ext cx="10972800" cy="1242996"/>
          </a:xfrm>
        </p:spPr>
        <p:txBody>
          <a:bodyPr/>
          <a:lstStyle>
            <a:lvl1pPr>
              <a:lnSpc>
                <a:spcPts val="5067"/>
              </a:lnSpc>
              <a:defRPr sz="4800" baseline="0"/>
            </a:lvl1pPr>
          </a:lstStyle>
          <a:p>
            <a:r>
              <a:rPr lang="en-US"/>
              <a:t>Click to edit Master title style</a:t>
            </a:r>
            <a:endParaRPr lang="en-US" dirty="0"/>
          </a:p>
        </p:txBody>
      </p:sp>
      <p:sp>
        <p:nvSpPr>
          <p:cNvPr id="7" name="Content Placeholder 2"/>
          <p:cNvSpPr>
            <a:spLocks noGrp="1"/>
          </p:cNvSpPr>
          <p:nvPr>
            <p:ph idx="1" hasCustomPrompt="1"/>
          </p:nvPr>
        </p:nvSpPr>
        <p:spPr>
          <a:xfrm>
            <a:off x="609600" y="1600200"/>
            <a:ext cx="10972800" cy="3556000"/>
          </a:xfrm>
        </p:spPr>
        <p:txBody>
          <a:bodyPr/>
          <a:lstStyle>
            <a:lvl1pPr marL="0" indent="0" algn="ctr">
              <a:lnSpc>
                <a:spcPts val="3733"/>
              </a:lnSpc>
              <a:spcAft>
                <a:spcPts val="1600"/>
              </a:spcAft>
              <a:buFont typeface="Arial" pitchFamily="34" charset="0"/>
              <a:buNone/>
              <a:defRPr sz="3600" baseline="0"/>
            </a:lvl1pPr>
            <a:lvl2pPr marL="731502" indent="-365751">
              <a:lnSpc>
                <a:spcPts val="3467"/>
              </a:lnSpc>
              <a:spcBef>
                <a:spcPts val="0"/>
              </a:spcBef>
              <a:spcAft>
                <a:spcPts val="1600"/>
              </a:spcAft>
              <a:defRPr sz="3467" b="0" i="1" baseline="0">
                <a:solidFill>
                  <a:schemeClr val="tx1"/>
                </a:solidFill>
              </a:defRPr>
            </a:lvl2pPr>
            <a:lvl3pPr>
              <a:lnSpc>
                <a:spcPts val="2933"/>
              </a:lnSpc>
              <a:spcBef>
                <a:spcPts val="0"/>
              </a:spcBef>
              <a:spcAft>
                <a:spcPts val="1600"/>
              </a:spcAft>
              <a:defRPr sz="2933" baseline="0"/>
            </a:lvl3pPr>
            <a:lvl4pPr>
              <a:spcAft>
                <a:spcPts val="1600"/>
              </a:spcAft>
              <a:defRPr/>
            </a:lvl4pPr>
            <a:lvl5pPr>
              <a:spcAft>
                <a:spcPts val="1600"/>
              </a:spcAft>
              <a:defRPr/>
            </a:lvl5pPr>
          </a:lstStyle>
          <a:p>
            <a:pPr lvl="0"/>
            <a:r>
              <a:rPr lang="en-US" dirty="0"/>
              <a:t> Click to edit text</a:t>
            </a:r>
          </a:p>
        </p:txBody>
      </p:sp>
    </p:spTree>
    <p:extLst>
      <p:ext uri="{BB962C8B-B14F-4D97-AF65-F5344CB8AC3E}">
        <p14:creationId xmlns:p14="http://schemas.microsoft.com/office/powerpoint/2010/main" val="312019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0"/>
            <a:ext cx="5384800" cy="3962400"/>
          </a:xfrm>
        </p:spPr>
        <p:txBody>
          <a:bodyPr/>
          <a:lstStyle>
            <a:lvl1pPr>
              <a:defRPr sz="3600"/>
            </a:lvl1pPr>
            <a:lvl2pPr>
              <a:defRPr sz="3400"/>
            </a:lvl2pPr>
            <a:lvl3pPr>
              <a:defRPr sz="3200"/>
            </a:lvl3pPr>
            <a:lvl4pPr>
              <a:lnSpc>
                <a:spcPts val="3000"/>
              </a:lnSpc>
              <a:spcAft>
                <a:spcPts val="1200"/>
              </a:spcAft>
              <a:defRPr sz="3000">
                <a:solidFill>
                  <a:schemeClr val="tx2"/>
                </a:solidFill>
              </a:defRPr>
            </a:lvl4pPr>
            <a:lvl5pPr>
              <a:lnSpc>
                <a:spcPts val="2800"/>
              </a:lnSpc>
              <a:spcAft>
                <a:spcPts val="1200"/>
              </a:spcAft>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3962400"/>
          </a:xfrm>
        </p:spPr>
        <p:txBody>
          <a:bodyPr/>
          <a:lstStyle>
            <a:lvl1pPr>
              <a:defRPr sz="3600"/>
            </a:lvl1pPr>
            <a:lvl2pPr>
              <a:defRPr sz="3400"/>
            </a:lvl2pPr>
            <a:lvl3pPr>
              <a:defRPr sz="3200"/>
            </a:lvl3pPr>
            <a:lvl4pPr>
              <a:lnSpc>
                <a:spcPts val="3000"/>
              </a:lnSpc>
              <a:spcAft>
                <a:spcPts val="1200"/>
              </a:spcAft>
              <a:defRPr sz="3000">
                <a:solidFill>
                  <a:schemeClr val="tx2"/>
                </a:solidFill>
              </a:defRPr>
            </a:lvl4pPr>
            <a:lvl5pPr>
              <a:lnSpc>
                <a:spcPts val="2800"/>
              </a:lnSpc>
              <a:spcAft>
                <a:spcPts val="1200"/>
              </a:spcAft>
              <a:defRPr sz="28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6"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32352264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4003"/>
            <a:ext cx="10972800" cy="124299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77743"/>
            <a:ext cx="5386917" cy="639763"/>
          </a:xfrm>
        </p:spPr>
        <p:txBody>
          <a:bodyPr anchor="ctr"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17505"/>
            <a:ext cx="5386917" cy="2103439"/>
          </a:xfrm>
        </p:spPr>
        <p:txBody>
          <a:bodyPr/>
          <a:lstStyle>
            <a:lvl1pPr>
              <a:lnSpc>
                <a:spcPts val="3000"/>
              </a:lnSpc>
              <a:defRPr sz="3000"/>
            </a:lvl1pPr>
            <a:lvl2pPr>
              <a:lnSpc>
                <a:spcPts val="2800"/>
              </a:lnSpc>
              <a:defRPr sz="2800"/>
            </a:lvl2pPr>
            <a:lvl3pPr>
              <a:lnSpc>
                <a:spcPts val="2600"/>
              </a:lnSpc>
              <a:defRPr sz="2600"/>
            </a:lvl3pPr>
            <a:lvl4pPr>
              <a:lnSpc>
                <a:spcPts val="2400"/>
              </a:lnSpc>
              <a:spcAft>
                <a:spcPts val="1200"/>
              </a:spcAft>
              <a:defRPr sz="2400">
                <a:solidFill>
                  <a:schemeClr val="tx2"/>
                </a:solidFill>
              </a:defRPr>
            </a:lvl4pPr>
            <a:lvl5pPr>
              <a:lnSpc>
                <a:spcPts val="2200"/>
              </a:lnSpc>
              <a:spcAft>
                <a:spcPts val="1200"/>
              </a:spcAft>
              <a:defRPr sz="22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2" y="1577743"/>
            <a:ext cx="5389033" cy="639763"/>
          </a:xfrm>
        </p:spPr>
        <p:txBody>
          <a:bodyPr anchor="ctr" anchorCtr="0"/>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217505"/>
            <a:ext cx="5389033" cy="2103439"/>
          </a:xfrm>
        </p:spPr>
        <p:txBody>
          <a:bodyPr/>
          <a:lstStyle>
            <a:lvl1pPr>
              <a:defRPr lang="en-US" sz="3000" baseline="0" dirty="0" smtClean="0">
                <a:solidFill>
                  <a:schemeClr val="tx1"/>
                </a:solidFill>
                <a:latin typeface="+mn-lt"/>
                <a:ea typeface="+mn-ea"/>
                <a:cs typeface="+mn-cs"/>
              </a:defRPr>
            </a:lvl1pPr>
            <a:lvl2pPr>
              <a:lnSpc>
                <a:spcPts val="2800"/>
              </a:lnSpc>
              <a:defRPr lang="en-US" sz="2800" b="0" i="0" baseline="0" dirty="0" smtClean="0">
                <a:solidFill>
                  <a:schemeClr val="tx1"/>
                </a:solidFill>
                <a:latin typeface="+mn-lt"/>
              </a:defRPr>
            </a:lvl2pPr>
            <a:lvl3pPr>
              <a:lnSpc>
                <a:spcPts val="2600"/>
              </a:lnSpc>
              <a:defRPr lang="en-US" sz="2600" i="1" baseline="0" dirty="0" smtClean="0">
                <a:solidFill>
                  <a:schemeClr val="tx1"/>
                </a:solidFill>
                <a:latin typeface="+mn-lt"/>
              </a:defRPr>
            </a:lvl3pPr>
            <a:lvl4pPr>
              <a:lnSpc>
                <a:spcPts val="2400"/>
              </a:lnSpc>
              <a:spcAft>
                <a:spcPts val="1200"/>
              </a:spcAft>
              <a:defRPr lang="en-US" sz="2400" dirty="0" smtClean="0">
                <a:solidFill>
                  <a:schemeClr val="tx2"/>
                </a:solidFill>
                <a:latin typeface="+mn-lt"/>
              </a:defRPr>
            </a:lvl4pPr>
            <a:lvl5pPr>
              <a:lnSpc>
                <a:spcPts val="2200"/>
              </a:lnSpc>
              <a:spcAft>
                <a:spcPts val="1200"/>
              </a:spcAft>
              <a:defRPr lang="en-US" sz="2200" dirty="0">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8"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35069044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4"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9136918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3"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1750505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ctr" anchorCtr="0"/>
          <a:lstStyle>
            <a:lvl1pPr algn="l">
              <a:lnSpc>
                <a:spcPts val="2400"/>
              </a:lnSpc>
              <a:defRPr sz="24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600"/>
            </a:lvl1pPr>
            <a:lvl2pPr>
              <a:defRPr sz="3400"/>
            </a:lvl2pPr>
            <a:lvl3pPr>
              <a:defRPr sz="3200"/>
            </a:lvl3pPr>
            <a:lvl4pPr>
              <a:lnSpc>
                <a:spcPts val="3000"/>
              </a:lnSpc>
              <a:spcAft>
                <a:spcPts val="1200"/>
              </a:spcAft>
              <a:defRPr sz="3000">
                <a:solidFill>
                  <a:schemeClr val="tx2"/>
                </a:solidFill>
              </a:defRPr>
            </a:lvl4pPr>
            <a:lvl5pPr>
              <a:lnSpc>
                <a:spcPts val="2800"/>
              </a:lnSpc>
              <a:spcAft>
                <a:spcPts val="1200"/>
              </a:spcAft>
              <a:defRPr sz="28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5" y="1435103"/>
            <a:ext cx="4011084" cy="4691063"/>
          </a:xfrm>
        </p:spPr>
        <p:txBody>
          <a:bodyPr/>
          <a:lstStyle>
            <a:lvl1pPr marL="0" indent="0">
              <a:lnSpc>
                <a:spcPts val="1800"/>
              </a:lnSpc>
              <a:buNone/>
              <a:defRPr sz="18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6"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18094082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98600"/>
            <a:ext cx="7315200" cy="3860801"/>
          </a:xfrm>
        </p:spPr>
        <p:txBody>
          <a:bodyPr/>
          <a:lstStyle>
            <a:lvl1pPr marL="0" indent="0" algn="ctr">
              <a:buNone/>
              <a:defRPr sz="3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5" name="Rectangle 6"/>
          <p:cNvSpPr>
            <a:spLocks noGrp="1" noChangeArrowheads="1"/>
          </p:cNvSpPr>
          <p:nvPr>
            <p:ph type="sldNum" sz="quarter" idx="10"/>
          </p:nvPr>
        </p:nvSpPr>
        <p:spPr>
          <a:ln/>
        </p:spPr>
        <p:txBody>
          <a:bodyPr/>
          <a:lstStyle>
            <a:lvl1pPr>
              <a:defRPr>
                <a:solidFill>
                  <a:srgbClr val="0060AA"/>
                </a:solidFill>
              </a:defRPr>
            </a:lvl1pPr>
          </a:lstStyle>
          <a:p>
            <a:fld id="{4BAB252C-A607-4448-B6D8-76FF323CD22A}" type="slidenum">
              <a:rPr lang="en-US" smtClean="0"/>
              <a:t>‹#›</a:t>
            </a:fld>
            <a:endParaRPr lang="en-US"/>
          </a:p>
        </p:txBody>
      </p:sp>
      <p:sp>
        <p:nvSpPr>
          <p:cNvPr id="6" name="Rectangle 7"/>
          <p:cNvSpPr>
            <a:spLocks noGrp="1" noChangeArrowheads="1"/>
          </p:cNvSpPr>
          <p:nvPr>
            <p:ph type="ftr" sz="quarter" idx="11"/>
          </p:nvPr>
        </p:nvSpPr>
        <p:spPr>
          <a:ln/>
        </p:spPr>
        <p:txBody>
          <a:bodyPr/>
          <a:lstStyle>
            <a:lvl1pPr>
              <a:defRPr>
                <a:solidFill>
                  <a:srgbClr val="0060AA"/>
                </a:solidFill>
              </a:defRPr>
            </a:lvl1pPr>
          </a:lstStyle>
          <a:p>
            <a:endParaRPr lang="en-US"/>
          </a:p>
        </p:txBody>
      </p:sp>
    </p:spTree>
    <p:extLst>
      <p:ext uri="{BB962C8B-B14F-4D97-AF65-F5344CB8AC3E}">
        <p14:creationId xmlns:p14="http://schemas.microsoft.com/office/powerpoint/2010/main" val="26707243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09600" y="154004"/>
            <a:ext cx="10972800" cy="12429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4100" name="Rectangle 4"/>
          <p:cNvSpPr>
            <a:spLocks noGrp="1" noChangeArrowheads="1"/>
          </p:cNvSpPr>
          <p:nvPr>
            <p:ph type="body" idx="1"/>
          </p:nvPr>
        </p:nvSpPr>
        <p:spPr bwMode="auto">
          <a:xfrm>
            <a:off x="609600" y="1600200"/>
            <a:ext cx="10972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2" name="Rectangle 6"/>
          <p:cNvSpPr>
            <a:spLocks noGrp="1" noChangeArrowheads="1"/>
          </p:cNvSpPr>
          <p:nvPr>
            <p:ph type="sldNum" sz="quarter" idx="4"/>
          </p:nvPr>
        </p:nvSpPr>
        <p:spPr bwMode="auto">
          <a:xfrm>
            <a:off x="203200" y="6305549"/>
            <a:ext cx="812800" cy="4762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spcBef>
                <a:spcPct val="0"/>
              </a:spcBef>
              <a:buFontTx/>
              <a:buNone/>
              <a:defRPr sz="1333" smtClean="0">
                <a:solidFill>
                  <a:srgbClr val="0060AA"/>
                </a:solidFill>
              </a:defRPr>
            </a:lvl1pPr>
          </a:lstStyle>
          <a:p>
            <a:fld id="{4BAB252C-A607-4448-B6D8-76FF323CD22A}" type="slidenum">
              <a:rPr lang="en-US" smtClean="0"/>
              <a:t>‹#›</a:t>
            </a:fld>
            <a:endParaRPr lang="en-US"/>
          </a:p>
        </p:txBody>
      </p:sp>
      <p:sp>
        <p:nvSpPr>
          <p:cNvPr id="4103" name="Rectangle 7"/>
          <p:cNvSpPr>
            <a:spLocks noGrp="1" noChangeArrowheads="1"/>
          </p:cNvSpPr>
          <p:nvPr>
            <p:ph type="ftr" sz="quarter" idx="3"/>
          </p:nvPr>
        </p:nvSpPr>
        <p:spPr bwMode="auto">
          <a:xfrm>
            <a:off x="1016000" y="6305549"/>
            <a:ext cx="7416800" cy="4762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spcBef>
                <a:spcPct val="0"/>
              </a:spcBef>
              <a:buFontTx/>
              <a:buNone/>
              <a:defRPr sz="1333" smtClean="0">
                <a:solidFill>
                  <a:srgbClr val="0060AA"/>
                </a:solidFill>
              </a:defRPr>
            </a:lvl1pPr>
          </a:lstStyle>
          <a:p>
            <a:endParaRPr lang="en-US"/>
          </a:p>
        </p:txBody>
      </p:sp>
    </p:spTree>
    <p:extLst>
      <p:ext uri="{BB962C8B-B14F-4D97-AF65-F5344CB8AC3E}">
        <p14:creationId xmlns:p14="http://schemas.microsoft.com/office/powerpoint/2010/main" val="4265216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txStyles>
    <p:titleStyle>
      <a:lvl1pPr algn="ctr" rtl="0" eaLnBrk="1" fontAlgn="base" hangingPunct="1">
        <a:lnSpc>
          <a:spcPts val="5067"/>
        </a:lnSpc>
        <a:spcBef>
          <a:spcPct val="0"/>
        </a:spcBef>
        <a:spcAft>
          <a:spcPct val="0"/>
        </a:spcAft>
        <a:defRPr sz="4800" b="1" baseline="0">
          <a:solidFill>
            <a:srgbClr val="0060AA"/>
          </a:solidFill>
          <a:latin typeface="+mj-lt"/>
          <a:ea typeface="+mj-ea"/>
          <a:cs typeface="+mj-cs"/>
        </a:defRPr>
      </a:lvl1pPr>
      <a:lvl2pPr algn="ctr" rtl="0" eaLnBrk="1" fontAlgn="base" hangingPunct="1">
        <a:spcBef>
          <a:spcPct val="0"/>
        </a:spcBef>
        <a:spcAft>
          <a:spcPct val="0"/>
        </a:spcAft>
        <a:defRPr sz="5333" b="1">
          <a:solidFill>
            <a:schemeClr val="bg1"/>
          </a:solidFill>
          <a:latin typeface="Arial" charset="0"/>
        </a:defRPr>
      </a:lvl2pPr>
      <a:lvl3pPr algn="ctr" rtl="0" eaLnBrk="1" fontAlgn="base" hangingPunct="1">
        <a:spcBef>
          <a:spcPct val="0"/>
        </a:spcBef>
        <a:spcAft>
          <a:spcPct val="0"/>
        </a:spcAft>
        <a:defRPr sz="5333" b="1">
          <a:solidFill>
            <a:schemeClr val="bg1"/>
          </a:solidFill>
          <a:latin typeface="Arial" charset="0"/>
        </a:defRPr>
      </a:lvl3pPr>
      <a:lvl4pPr algn="ctr" rtl="0" eaLnBrk="1" fontAlgn="base" hangingPunct="1">
        <a:spcBef>
          <a:spcPct val="0"/>
        </a:spcBef>
        <a:spcAft>
          <a:spcPct val="0"/>
        </a:spcAft>
        <a:defRPr sz="5333" b="1">
          <a:solidFill>
            <a:schemeClr val="bg1"/>
          </a:solidFill>
          <a:latin typeface="Arial" charset="0"/>
        </a:defRPr>
      </a:lvl4pPr>
      <a:lvl5pPr algn="ctr" rtl="0" eaLnBrk="1" fontAlgn="base" hangingPunct="1">
        <a:spcBef>
          <a:spcPct val="0"/>
        </a:spcBef>
        <a:spcAft>
          <a:spcPct val="0"/>
        </a:spcAft>
        <a:defRPr sz="5333" b="1">
          <a:solidFill>
            <a:schemeClr val="bg1"/>
          </a:solidFill>
          <a:latin typeface="Arial" charset="0"/>
        </a:defRPr>
      </a:lvl5pPr>
      <a:lvl6pPr marL="609585" algn="ctr" rtl="0" eaLnBrk="1" fontAlgn="base" hangingPunct="1">
        <a:spcBef>
          <a:spcPct val="0"/>
        </a:spcBef>
        <a:spcAft>
          <a:spcPct val="0"/>
        </a:spcAft>
        <a:defRPr sz="5333" b="1">
          <a:solidFill>
            <a:schemeClr val="bg1"/>
          </a:solidFill>
          <a:latin typeface="Arial" charset="0"/>
        </a:defRPr>
      </a:lvl6pPr>
      <a:lvl7pPr marL="1219170" algn="ctr" rtl="0" eaLnBrk="1" fontAlgn="base" hangingPunct="1">
        <a:spcBef>
          <a:spcPct val="0"/>
        </a:spcBef>
        <a:spcAft>
          <a:spcPct val="0"/>
        </a:spcAft>
        <a:defRPr sz="5333" b="1">
          <a:solidFill>
            <a:schemeClr val="bg1"/>
          </a:solidFill>
          <a:latin typeface="Arial" charset="0"/>
        </a:defRPr>
      </a:lvl7pPr>
      <a:lvl8pPr marL="1828754" algn="ctr" rtl="0" eaLnBrk="1" fontAlgn="base" hangingPunct="1">
        <a:spcBef>
          <a:spcPct val="0"/>
        </a:spcBef>
        <a:spcAft>
          <a:spcPct val="0"/>
        </a:spcAft>
        <a:defRPr sz="5333" b="1">
          <a:solidFill>
            <a:schemeClr val="bg1"/>
          </a:solidFill>
          <a:latin typeface="Arial" charset="0"/>
        </a:defRPr>
      </a:lvl8pPr>
      <a:lvl9pPr marL="2438339" algn="ctr" rtl="0" eaLnBrk="1" fontAlgn="base" hangingPunct="1">
        <a:spcBef>
          <a:spcPct val="0"/>
        </a:spcBef>
        <a:spcAft>
          <a:spcPct val="0"/>
        </a:spcAft>
        <a:defRPr sz="5333" b="1">
          <a:solidFill>
            <a:schemeClr val="bg1"/>
          </a:solidFill>
          <a:latin typeface="Arial" charset="0"/>
        </a:defRPr>
      </a:lvl9pPr>
    </p:titleStyle>
    <p:bodyStyle>
      <a:lvl1pPr marL="457189" indent="-457189" algn="l" rtl="0" eaLnBrk="1" fontAlgn="base" hangingPunct="1">
        <a:lnSpc>
          <a:spcPts val="3600"/>
        </a:lnSpc>
        <a:spcBef>
          <a:spcPts val="0"/>
        </a:spcBef>
        <a:spcAft>
          <a:spcPts val="1200"/>
        </a:spcAft>
        <a:buNone/>
        <a:defRPr sz="3600" baseline="0">
          <a:solidFill>
            <a:schemeClr val="tx1"/>
          </a:solidFill>
          <a:latin typeface="+mn-lt"/>
          <a:ea typeface="+mn-ea"/>
          <a:cs typeface="+mn-cs"/>
        </a:defRPr>
      </a:lvl1pPr>
      <a:lvl2pPr marL="731502" indent="-365751" algn="l" rtl="0" eaLnBrk="1" fontAlgn="base" hangingPunct="1">
        <a:lnSpc>
          <a:spcPts val="3400"/>
        </a:lnSpc>
        <a:spcBef>
          <a:spcPts val="0"/>
        </a:spcBef>
        <a:spcAft>
          <a:spcPts val="1200"/>
        </a:spcAft>
        <a:buChar char="•"/>
        <a:defRPr sz="3400" b="0" i="0" baseline="0">
          <a:solidFill>
            <a:schemeClr val="tx2"/>
          </a:solidFill>
          <a:latin typeface="+mn-lt"/>
        </a:defRPr>
      </a:lvl2pPr>
      <a:lvl3pPr marL="1523962" indent="-304792" algn="l" rtl="0" eaLnBrk="1" fontAlgn="base" hangingPunct="1">
        <a:lnSpc>
          <a:spcPts val="3200"/>
        </a:lnSpc>
        <a:spcBef>
          <a:spcPts val="0"/>
        </a:spcBef>
        <a:spcAft>
          <a:spcPts val="1200"/>
        </a:spcAft>
        <a:buFont typeface="Arial" charset="0"/>
        <a:buChar char="–"/>
        <a:defRPr sz="3200" i="1" baseline="0">
          <a:solidFill>
            <a:schemeClr val="tx1"/>
          </a:solidFill>
          <a:latin typeface="+mn-lt"/>
        </a:defRPr>
      </a:lvl3pPr>
      <a:lvl4pPr marL="2133547" indent="-304792" algn="l" rtl="0" eaLnBrk="1" fontAlgn="base" hangingPunct="1">
        <a:spcBef>
          <a:spcPts val="0"/>
        </a:spcBef>
        <a:spcAft>
          <a:spcPct val="0"/>
        </a:spcAft>
        <a:buFont typeface="Wingdings" pitchFamily="2" charset="2"/>
        <a:buChar char="§"/>
        <a:defRPr sz="2667">
          <a:solidFill>
            <a:schemeClr val="tx1"/>
          </a:solidFill>
          <a:latin typeface="+mn-lt"/>
        </a:defRPr>
      </a:lvl4pPr>
      <a:lvl5pPr marL="2743131" indent="-304792" algn="l" rtl="0" eaLnBrk="1" fontAlgn="base" hangingPunct="1">
        <a:spcBef>
          <a:spcPts val="0"/>
        </a:spcBef>
        <a:spcAft>
          <a:spcPct val="0"/>
        </a:spcAft>
        <a:buChar char="»"/>
        <a:defRPr sz="2667">
          <a:solidFill>
            <a:schemeClr val="tx1"/>
          </a:solidFill>
          <a:latin typeface="+mn-lt"/>
        </a:defRPr>
      </a:lvl5pPr>
      <a:lvl6pPr marL="3352716" indent="-304792" algn="l" rtl="0" eaLnBrk="1" fontAlgn="base" hangingPunct="1">
        <a:spcBef>
          <a:spcPct val="20000"/>
        </a:spcBef>
        <a:spcAft>
          <a:spcPct val="0"/>
        </a:spcAft>
        <a:buChar char="»"/>
        <a:defRPr sz="2667">
          <a:solidFill>
            <a:schemeClr val="tx1"/>
          </a:solidFill>
          <a:latin typeface="+mn-lt"/>
        </a:defRPr>
      </a:lvl6pPr>
      <a:lvl7pPr marL="3962301" indent="-304792" algn="l" rtl="0" eaLnBrk="1" fontAlgn="base" hangingPunct="1">
        <a:spcBef>
          <a:spcPct val="20000"/>
        </a:spcBef>
        <a:spcAft>
          <a:spcPct val="0"/>
        </a:spcAft>
        <a:buChar char="»"/>
        <a:defRPr sz="2667">
          <a:solidFill>
            <a:schemeClr val="tx1"/>
          </a:solidFill>
          <a:latin typeface="+mn-lt"/>
        </a:defRPr>
      </a:lvl7pPr>
      <a:lvl8pPr marL="4571886" indent="-304792" algn="l" rtl="0" eaLnBrk="1" fontAlgn="base" hangingPunct="1">
        <a:spcBef>
          <a:spcPct val="20000"/>
        </a:spcBef>
        <a:spcAft>
          <a:spcPct val="0"/>
        </a:spcAft>
        <a:buChar char="»"/>
        <a:defRPr sz="2667">
          <a:solidFill>
            <a:schemeClr val="tx1"/>
          </a:solidFill>
          <a:latin typeface="+mn-lt"/>
        </a:defRPr>
      </a:lvl8pPr>
      <a:lvl9pPr marL="5181470" indent="-304792" algn="l" rtl="0" eaLnBrk="1" fontAlgn="base" hangingPunct="1">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B8EA-6EE1-7BEC-10BC-FB3FDD652D54}"/>
              </a:ext>
            </a:extLst>
          </p:cNvPr>
          <p:cNvSpPr>
            <a:spLocks noGrp="1"/>
          </p:cNvSpPr>
          <p:nvPr>
            <p:ph type="ctrTitle"/>
          </p:nvPr>
        </p:nvSpPr>
        <p:spPr/>
        <p:txBody>
          <a:bodyPr/>
          <a:lstStyle/>
          <a:p>
            <a:r>
              <a:rPr lang="en-US" dirty="0"/>
              <a:t>Campaign 2022</a:t>
            </a:r>
          </a:p>
        </p:txBody>
      </p:sp>
      <p:sp>
        <p:nvSpPr>
          <p:cNvPr id="3" name="Subtitle 2">
            <a:extLst>
              <a:ext uri="{FF2B5EF4-FFF2-40B4-BE49-F238E27FC236}">
                <a16:creationId xmlns:a16="http://schemas.microsoft.com/office/drawing/2014/main" id="{91877C66-FA26-78A4-E4D9-3DF8C791EDAB}"/>
              </a:ext>
            </a:extLst>
          </p:cNvPr>
          <p:cNvSpPr>
            <a:spLocks noGrp="1"/>
          </p:cNvSpPr>
          <p:nvPr>
            <p:ph type="subTitle" idx="1"/>
          </p:nvPr>
        </p:nvSpPr>
        <p:spPr/>
        <p:txBody>
          <a:bodyPr/>
          <a:lstStyle/>
          <a:p>
            <a:r>
              <a:rPr lang="en-US" dirty="0"/>
              <a:t>What’s at stake in the governor’s race</a:t>
            </a:r>
          </a:p>
        </p:txBody>
      </p:sp>
    </p:spTree>
    <p:extLst>
      <p:ext uri="{BB962C8B-B14F-4D97-AF65-F5344CB8AC3E}">
        <p14:creationId xmlns:p14="http://schemas.microsoft.com/office/powerpoint/2010/main" val="39691249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77F9-AD9E-8B90-8034-E79E7AE93648}"/>
              </a:ext>
            </a:extLst>
          </p:cNvPr>
          <p:cNvSpPr>
            <a:spLocks noGrp="1"/>
          </p:cNvSpPr>
          <p:nvPr>
            <p:ph type="title"/>
          </p:nvPr>
        </p:nvSpPr>
        <p:spPr>
          <a:xfrm>
            <a:off x="609600" y="154004"/>
            <a:ext cx="10972800" cy="1242996"/>
          </a:xfrm>
        </p:spPr>
        <p:txBody>
          <a:bodyPr wrap="square" anchor="ctr">
            <a:noAutofit/>
          </a:bodyPr>
          <a:lstStyle/>
          <a:p>
            <a:r>
              <a:rPr lang="en-US" sz="4000" dirty="0"/>
              <a:t>You may not be into politics, </a:t>
            </a:r>
            <a:br>
              <a:rPr lang="en-US" sz="4000" dirty="0"/>
            </a:br>
            <a:r>
              <a:rPr lang="en-US" sz="4000" dirty="0"/>
              <a:t>but politics is into you.</a:t>
            </a:r>
          </a:p>
        </p:txBody>
      </p:sp>
      <p:pic>
        <p:nvPicPr>
          <p:cNvPr id="5" name="Picture 4" descr="Timeline&#10;&#10;Description automatically generated">
            <a:extLst>
              <a:ext uri="{FF2B5EF4-FFF2-40B4-BE49-F238E27FC236}">
                <a16:creationId xmlns:a16="http://schemas.microsoft.com/office/drawing/2014/main" id="{D37F9CCF-5212-6B45-7BCE-2E7E8B5D6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30" y="1888999"/>
            <a:ext cx="7633251" cy="4370035"/>
          </a:xfrm>
          <a:prstGeom prst="rect">
            <a:avLst/>
          </a:prstGeom>
          <a:noFill/>
        </p:spPr>
      </p:pic>
      <p:sp>
        <p:nvSpPr>
          <p:cNvPr id="3" name="Content Placeholder 2">
            <a:extLst>
              <a:ext uri="{FF2B5EF4-FFF2-40B4-BE49-F238E27FC236}">
                <a16:creationId xmlns:a16="http://schemas.microsoft.com/office/drawing/2014/main" id="{13667EBF-AD00-24E4-8507-9C4B70A0A9F8}"/>
              </a:ext>
            </a:extLst>
          </p:cNvPr>
          <p:cNvSpPr>
            <a:spLocks noGrp="1"/>
          </p:cNvSpPr>
          <p:nvPr>
            <p:ph sz="half" idx="2"/>
          </p:nvPr>
        </p:nvSpPr>
        <p:spPr>
          <a:xfrm>
            <a:off x="8340521" y="1888999"/>
            <a:ext cx="3149600" cy="3962400"/>
          </a:xfrm>
        </p:spPr>
        <p:txBody>
          <a:bodyPr wrap="square" anchor="t">
            <a:normAutofit/>
          </a:bodyPr>
          <a:lstStyle/>
          <a:p>
            <a:pPr marL="0"/>
            <a:r>
              <a:rPr lang="en-US" b="1" dirty="0"/>
              <a:t>How does the governor influence our work in education?</a:t>
            </a:r>
          </a:p>
          <a:p>
            <a:pPr marL="0"/>
            <a:endParaRPr lang="en-US" dirty="0"/>
          </a:p>
          <a:p>
            <a:pPr marL="0"/>
            <a:endParaRPr lang="en-US" dirty="0"/>
          </a:p>
        </p:txBody>
      </p:sp>
    </p:spTree>
    <p:extLst>
      <p:ext uri="{BB962C8B-B14F-4D97-AF65-F5344CB8AC3E}">
        <p14:creationId xmlns:p14="http://schemas.microsoft.com/office/powerpoint/2010/main" val="9335796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FF64-F6AC-E1D4-3DA5-948340DDFEDF}"/>
              </a:ext>
            </a:extLst>
          </p:cNvPr>
          <p:cNvSpPr>
            <a:spLocks noGrp="1"/>
          </p:cNvSpPr>
          <p:nvPr>
            <p:ph type="title"/>
          </p:nvPr>
        </p:nvSpPr>
        <p:spPr/>
        <p:txBody>
          <a:bodyPr/>
          <a:lstStyle/>
          <a:p>
            <a:r>
              <a:rPr lang="en-US" dirty="0"/>
              <a:t>The future of our union</a:t>
            </a:r>
          </a:p>
        </p:txBody>
      </p:sp>
      <p:sp>
        <p:nvSpPr>
          <p:cNvPr id="3" name="Content Placeholder 2">
            <a:extLst>
              <a:ext uri="{FF2B5EF4-FFF2-40B4-BE49-F238E27FC236}">
                <a16:creationId xmlns:a16="http://schemas.microsoft.com/office/drawing/2014/main" id="{6CC05FAD-64D4-38A4-A1B5-66CEC0FDE6B2}"/>
              </a:ext>
            </a:extLst>
          </p:cNvPr>
          <p:cNvSpPr>
            <a:spLocks noGrp="1"/>
          </p:cNvSpPr>
          <p:nvPr>
            <p:ph sz="half" idx="1"/>
          </p:nvPr>
        </p:nvSpPr>
        <p:spPr>
          <a:xfrm>
            <a:off x="609600" y="1600200"/>
            <a:ext cx="11162190" cy="3962400"/>
          </a:xfrm>
        </p:spPr>
        <p:txBody>
          <a:bodyPr/>
          <a:lstStyle/>
          <a:p>
            <a:pPr marL="0"/>
            <a:r>
              <a:rPr lang="en-US" dirty="0"/>
              <a:t>The governor also can decide whether or not our state continues to have the right to collectively negotiate for better pay and benefits and learning and working conditions.</a:t>
            </a:r>
          </a:p>
          <a:p>
            <a:pPr marL="0"/>
            <a:endParaRPr lang="en-US" dirty="0"/>
          </a:p>
          <a:p>
            <a:pPr marL="0"/>
            <a:endParaRPr lang="en-US" dirty="0"/>
          </a:p>
        </p:txBody>
      </p:sp>
    </p:spTree>
    <p:extLst>
      <p:ext uri="{BB962C8B-B14F-4D97-AF65-F5344CB8AC3E}">
        <p14:creationId xmlns:p14="http://schemas.microsoft.com/office/powerpoint/2010/main" val="23056938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FF64-F6AC-E1D4-3DA5-948340DDFEDF}"/>
              </a:ext>
            </a:extLst>
          </p:cNvPr>
          <p:cNvSpPr>
            <a:spLocks noGrp="1"/>
          </p:cNvSpPr>
          <p:nvPr>
            <p:ph type="title"/>
          </p:nvPr>
        </p:nvSpPr>
        <p:spPr/>
        <p:txBody>
          <a:bodyPr/>
          <a:lstStyle/>
          <a:p>
            <a:r>
              <a:rPr lang="en-US" dirty="0"/>
              <a:t>The future of our union</a:t>
            </a:r>
          </a:p>
        </p:txBody>
      </p:sp>
      <p:sp>
        <p:nvSpPr>
          <p:cNvPr id="3" name="Content Placeholder 2">
            <a:extLst>
              <a:ext uri="{FF2B5EF4-FFF2-40B4-BE49-F238E27FC236}">
                <a16:creationId xmlns:a16="http://schemas.microsoft.com/office/drawing/2014/main" id="{6CC05FAD-64D4-38A4-A1B5-66CEC0FDE6B2}"/>
              </a:ext>
            </a:extLst>
          </p:cNvPr>
          <p:cNvSpPr>
            <a:spLocks noGrp="1"/>
          </p:cNvSpPr>
          <p:nvPr>
            <p:ph sz="half" idx="1"/>
          </p:nvPr>
        </p:nvSpPr>
        <p:spPr>
          <a:xfrm>
            <a:off x="609600" y="1600200"/>
            <a:ext cx="11215456" cy="3962400"/>
          </a:xfrm>
        </p:spPr>
        <p:txBody>
          <a:bodyPr/>
          <a:lstStyle/>
          <a:p>
            <a:pPr marL="0"/>
            <a:r>
              <a:rPr lang="en-US" dirty="0"/>
              <a:t>In Iowa, anti-union lawmakers took control of the Senate, House and governor’s office and decimated collective bargaining laws in 10 days after the legislative session began in January 2017.</a:t>
            </a:r>
          </a:p>
          <a:p>
            <a:pPr marL="0"/>
            <a:r>
              <a:rPr lang="en-US" sz="1800" b="0" i="1" u="none" strike="noStrike" baseline="0" dirty="0">
                <a:solidFill>
                  <a:srgbClr val="221E1F"/>
                </a:solidFill>
                <a:latin typeface="+mj-lt"/>
              </a:rPr>
              <a:t>The new law limits most public-sector union contract negotiations to only base wages. Unions are now banned from negotiating with their employers over issues such as health insurance, evaluation procedures, staff reduction and leaves of absence for political purposes. </a:t>
            </a:r>
          </a:p>
          <a:p>
            <a:pPr marL="0"/>
            <a:r>
              <a:rPr lang="en-US" sz="1800" b="0" i="1" u="none" strike="noStrike" baseline="0" dirty="0">
                <a:solidFill>
                  <a:srgbClr val="221E1F"/>
                </a:solidFill>
                <a:latin typeface="+mj-lt"/>
              </a:rPr>
              <a:t>The law also says that unions cannot have union dues deducted from </a:t>
            </a:r>
            <a:br>
              <a:rPr lang="en-US" sz="1800" b="0" i="1" u="none" strike="noStrike" baseline="0" dirty="0">
                <a:solidFill>
                  <a:srgbClr val="221E1F"/>
                </a:solidFill>
                <a:latin typeface="+mj-lt"/>
              </a:rPr>
            </a:br>
            <a:r>
              <a:rPr lang="en-US" sz="1800" b="0" i="1" u="none" strike="noStrike" baseline="0" dirty="0">
                <a:solidFill>
                  <a:srgbClr val="221E1F"/>
                </a:solidFill>
                <a:latin typeface="+mj-lt"/>
              </a:rPr>
              <a:t>public employees’ paychecks.</a:t>
            </a:r>
            <a:endParaRPr lang="en-US" dirty="0"/>
          </a:p>
          <a:p>
            <a:pPr marL="0"/>
            <a:endParaRPr lang="en-US" dirty="0"/>
          </a:p>
          <a:p>
            <a:pPr marL="0"/>
            <a:endParaRPr lang="en-US" dirty="0"/>
          </a:p>
        </p:txBody>
      </p:sp>
    </p:spTree>
    <p:extLst>
      <p:ext uri="{BB962C8B-B14F-4D97-AF65-F5344CB8AC3E}">
        <p14:creationId xmlns:p14="http://schemas.microsoft.com/office/powerpoint/2010/main" val="12347345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FF64-F6AC-E1D4-3DA5-948340DDFEDF}"/>
              </a:ext>
            </a:extLst>
          </p:cNvPr>
          <p:cNvSpPr>
            <a:spLocks noGrp="1"/>
          </p:cNvSpPr>
          <p:nvPr>
            <p:ph type="title"/>
          </p:nvPr>
        </p:nvSpPr>
        <p:spPr/>
        <p:txBody>
          <a:bodyPr/>
          <a:lstStyle/>
          <a:p>
            <a:r>
              <a:rPr lang="en-US" dirty="0"/>
              <a:t>The future of our union</a:t>
            </a:r>
          </a:p>
        </p:txBody>
      </p:sp>
      <p:sp>
        <p:nvSpPr>
          <p:cNvPr id="3" name="Content Placeholder 2">
            <a:extLst>
              <a:ext uri="{FF2B5EF4-FFF2-40B4-BE49-F238E27FC236}">
                <a16:creationId xmlns:a16="http://schemas.microsoft.com/office/drawing/2014/main" id="{6CC05FAD-64D4-38A4-A1B5-66CEC0FDE6B2}"/>
              </a:ext>
            </a:extLst>
          </p:cNvPr>
          <p:cNvSpPr>
            <a:spLocks noGrp="1"/>
          </p:cNvSpPr>
          <p:nvPr>
            <p:ph sz="half" idx="1"/>
          </p:nvPr>
        </p:nvSpPr>
        <p:spPr>
          <a:xfrm>
            <a:off x="609600" y="1600200"/>
            <a:ext cx="11162190" cy="3962400"/>
          </a:xfrm>
        </p:spPr>
        <p:txBody>
          <a:bodyPr/>
          <a:lstStyle/>
          <a:p>
            <a:pPr marL="0"/>
            <a:r>
              <a:rPr lang="en-US" dirty="0"/>
              <a:t>In Wisconsin, Act 10 passed in 2011, which eliminated collective bargaining rights for most </a:t>
            </a:r>
            <a:br>
              <a:rPr lang="en-US" dirty="0"/>
            </a:br>
            <a:r>
              <a:rPr lang="en-US" dirty="0"/>
              <a:t>public-sector workers.</a:t>
            </a:r>
          </a:p>
          <a:p>
            <a:r>
              <a:rPr lang="en-US" sz="1800" b="0" i="1" u="none" strike="noStrike" baseline="0" dirty="0">
                <a:solidFill>
                  <a:srgbClr val="221E1F"/>
                </a:solidFill>
                <a:latin typeface="+mj-lt"/>
              </a:rPr>
              <a:t>Teacher compensation plummeted $10,483 within four years of Act 10 passing. </a:t>
            </a:r>
          </a:p>
          <a:p>
            <a:endParaRPr lang="en-US" sz="1800" b="0" i="0" u="none" strike="noStrike" baseline="0" dirty="0">
              <a:solidFill>
                <a:srgbClr val="221E1F"/>
              </a:solidFill>
              <a:latin typeface="Acumin Pro SemiCondensed Light" panose="020B0406020202020204" pitchFamily="34" charset="0"/>
            </a:endParaRPr>
          </a:p>
          <a:p>
            <a:endParaRPr lang="en-US" sz="1800" b="0" i="0" u="none" strike="noStrike" baseline="0" dirty="0">
              <a:solidFill>
                <a:srgbClr val="221E1F"/>
              </a:solidFill>
              <a:latin typeface="Acumin Pro SemiCondensed Light" panose="020B0406020202020204" pitchFamily="34" charset="0"/>
            </a:endParaRPr>
          </a:p>
          <a:p>
            <a:endParaRPr lang="en-US" sz="1800" b="0" i="0" u="none" strike="noStrike" baseline="0" dirty="0">
              <a:solidFill>
                <a:srgbClr val="221E1F"/>
              </a:solidFill>
              <a:latin typeface="Acumin Pro SemiCondensed Light" panose="020B0406020202020204" pitchFamily="34" charset="0"/>
            </a:endParaRPr>
          </a:p>
          <a:p>
            <a:pPr marL="0"/>
            <a:endParaRPr lang="en-US" dirty="0"/>
          </a:p>
        </p:txBody>
      </p:sp>
    </p:spTree>
    <p:extLst>
      <p:ext uri="{BB962C8B-B14F-4D97-AF65-F5344CB8AC3E}">
        <p14:creationId xmlns:p14="http://schemas.microsoft.com/office/powerpoint/2010/main" val="42844839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8C62-583E-39CF-B9B8-1D8E4F7BCEBD}"/>
              </a:ext>
            </a:extLst>
          </p:cNvPr>
          <p:cNvSpPr>
            <a:spLocks noGrp="1"/>
          </p:cNvSpPr>
          <p:nvPr>
            <p:ph type="title"/>
          </p:nvPr>
        </p:nvSpPr>
        <p:spPr/>
        <p:txBody>
          <a:bodyPr/>
          <a:lstStyle/>
          <a:p>
            <a:r>
              <a:rPr lang="en-US" dirty="0"/>
              <a:t>Why do we need educators to vote?</a:t>
            </a:r>
          </a:p>
        </p:txBody>
      </p:sp>
      <p:sp>
        <p:nvSpPr>
          <p:cNvPr id="3" name="Content Placeholder 2">
            <a:extLst>
              <a:ext uri="{FF2B5EF4-FFF2-40B4-BE49-F238E27FC236}">
                <a16:creationId xmlns:a16="http://schemas.microsoft.com/office/drawing/2014/main" id="{4F300726-08A6-E8B5-A8BB-56C0847EE4EC}"/>
              </a:ext>
            </a:extLst>
          </p:cNvPr>
          <p:cNvSpPr>
            <a:spLocks noGrp="1"/>
          </p:cNvSpPr>
          <p:nvPr>
            <p:ph sz="half" idx="1"/>
          </p:nvPr>
        </p:nvSpPr>
        <p:spPr>
          <a:xfrm>
            <a:off x="609600" y="1600200"/>
            <a:ext cx="9670742" cy="3962400"/>
          </a:xfrm>
        </p:spPr>
        <p:txBody>
          <a:bodyPr/>
          <a:lstStyle/>
          <a:p>
            <a:pPr marL="0"/>
            <a:r>
              <a:rPr lang="en-US" dirty="0"/>
              <a:t>In 2022, we must choose leaders who will govern for all of us. By voting for a pro-public education House and Senate in 2018, we have seen increases in funding and dedicated mental health supports. </a:t>
            </a:r>
          </a:p>
          <a:p>
            <a:pPr marL="0"/>
            <a:r>
              <a:rPr lang="en-US" dirty="0"/>
              <a:t>When educators stand together and make our voices heard in our hometowns and at the Capitol, we can create the learning conditions our students deserve.</a:t>
            </a:r>
          </a:p>
        </p:txBody>
      </p:sp>
    </p:spTree>
    <p:extLst>
      <p:ext uri="{BB962C8B-B14F-4D97-AF65-F5344CB8AC3E}">
        <p14:creationId xmlns:p14="http://schemas.microsoft.com/office/powerpoint/2010/main" val="31969285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1592-5B24-5AF7-9766-38D8DBCC4741}"/>
              </a:ext>
            </a:extLst>
          </p:cNvPr>
          <p:cNvSpPr>
            <a:spLocks noGrp="1"/>
          </p:cNvSpPr>
          <p:nvPr>
            <p:ph type="title"/>
          </p:nvPr>
        </p:nvSpPr>
        <p:spPr/>
        <p:txBody>
          <a:bodyPr/>
          <a:lstStyle/>
          <a:p>
            <a:r>
              <a:rPr lang="en-US" dirty="0"/>
              <a:t>Why do we need educators to vote?</a:t>
            </a:r>
          </a:p>
        </p:txBody>
      </p:sp>
      <p:sp>
        <p:nvSpPr>
          <p:cNvPr id="3" name="Content Placeholder 2">
            <a:extLst>
              <a:ext uri="{FF2B5EF4-FFF2-40B4-BE49-F238E27FC236}">
                <a16:creationId xmlns:a16="http://schemas.microsoft.com/office/drawing/2014/main" id="{38D3FBF1-DAA8-A998-89A0-6EC565CC55F7}"/>
              </a:ext>
            </a:extLst>
          </p:cNvPr>
          <p:cNvSpPr>
            <a:spLocks noGrp="1"/>
          </p:cNvSpPr>
          <p:nvPr>
            <p:ph sz="half" idx="1"/>
          </p:nvPr>
        </p:nvSpPr>
        <p:spPr>
          <a:xfrm>
            <a:off x="609600" y="1600200"/>
            <a:ext cx="10780450" cy="3962400"/>
          </a:xfrm>
        </p:spPr>
        <p:txBody>
          <a:bodyPr/>
          <a:lstStyle/>
          <a:p>
            <a:pPr marL="0"/>
            <a:r>
              <a:rPr lang="en-US" dirty="0"/>
              <a:t>Certain corporate politicians plan to take away our freedom to negotiate for a fair return for our work and to advocate together for the services our students need. They’re covering for the richest corporations and CEOs because they fear our power to make them finally pay what they truly owe to our communities and schools. </a:t>
            </a:r>
          </a:p>
          <a:p>
            <a:pPr marL="0"/>
            <a:r>
              <a:rPr lang="en-US" dirty="0"/>
              <a:t>This year, by joining together as voters, we can elect leaders who will respect us, not just the wealthy and powerful.</a:t>
            </a:r>
          </a:p>
        </p:txBody>
      </p:sp>
    </p:spTree>
    <p:extLst>
      <p:ext uri="{BB962C8B-B14F-4D97-AF65-F5344CB8AC3E}">
        <p14:creationId xmlns:p14="http://schemas.microsoft.com/office/powerpoint/2010/main" val="11681540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6395-F36B-3DE7-BDDC-634330DF6657}"/>
              </a:ext>
            </a:extLst>
          </p:cNvPr>
          <p:cNvSpPr>
            <a:spLocks noGrp="1"/>
          </p:cNvSpPr>
          <p:nvPr>
            <p:ph type="title"/>
          </p:nvPr>
        </p:nvSpPr>
        <p:spPr/>
        <p:txBody>
          <a:bodyPr/>
          <a:lstStyle/>
          <a:p>
            <a:r>
              <a:rPr lang="en-US" dirty="0"/>
              <a:t>Governor candidate comparison</a:t>
            </a:r>
          </a:p>
        </p:txBody>
      </p:sp>
      <p:sp>
        <p:nvSpPr>
          <p:cNvPr id="3" name="Content Placeholder 2">
            <a:extLst>
              <a:ext uri="{FF2B5EF4-FFF2-40B4-BE49-F238E27FC236}">
                <a16:creationId xmlns:a16="http://schemas.microsoft.com/office/drawing/2014/main" id="{CEE20255-8AB4-ADA6-802A-41C8BFC70AE7}"/>
              </a:ext>
            </a:extLst>
          </p:cNvPr>
          <p:cNvSpPr>
            <a:spLocks noGrp="1"/>
          </p:cNvSpPr>
          <p:nvPr>
            <p:ph sz="half" idx="1"/>
          </p:nvPr>
        </p:nvSpPr>
        <p:spPr>
          <a:xfrm>
            <a:off x="609600" y="1600200"/>
            <a:ext cx="10629530" cy="3962400"/>
          </a:xfrm>
        </p:spPr>
        <p:txBody>
          <a:bodyPr/>
          <a:lstStyle/>
          <a:p>
            <a:pPr marL="0"/>
            <a:r>
              <a:rPr lang="en-US" dirty="0"/>
              <a:t>What issues in education are you most concerned about?</a:t>
            </a:r>
          </a:p>
          <a:p>
            <a:pPr marL="0"/>
            <a:endParaRPr lang="en-US" dirty="0"/>
          </a:p>
          <a:p>
            <a:pPr marL="0"/>
            <a:r>
              <a:rPr lang="en-US" dirty="0"/>
              <a:t>Let’s see where the candidates stand on issues related to education.</a:t>
            </a:r>
          </a:p>
          <a:p>
            <a:pPr marL="0"/>
            <a:endParaRPr lang="en-US" dirty="0"/>
          </a:p>
        </p:txBody>
      </p:sp>
    </p:spTree>
    <p:extLst>
      <p:ext uri="{BB962C8B-B14F-4D97-AF65-F5344CB8AC3E}">
        <p14:creationId xmlns:p14="http://schemas.microsoft.com/office/powerpoint/2010/main" val="41203226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CFC8-9673-00E3-A316-51A4363E9AB5}"/>
              </a:ext>
            </a:extLst>
          </p:cNvPr>
          <p:cNvSpPr>
            <a:spLocks noGrp="1"/>
          </p:cNvSpPr>
          <p:nvPr>
            <p:ph type="title"/>
          </p:nvPr>
        </p:nvSpPr>
        <p:spPr/>
        <p:txBody>
          <a:bodyPr/>
          <a:lstStyle/>
          <a:p>
            <a:r>
              <a:rPr lang="en-US" dirty="0"/>
              <a:t>Let’s go vote!</a:t>
            </a:r>
          </a:p>
        </p:txBody>
      </p:sp>
      <p:sp>
        <p:nvSpPr>
          <p:cNvPr id="3" name="Content Placeholder 2">
            <a:extLst>
              <a:ext uri="{FF2B5EF4-FFF2-40B4-BE49-F238E27FC236}">
                <a16:creationId xmlns:a16="http://schemas.microsoft.com/office/drawing/2014/main" id="{E50E631B-4147-81E6-C1AD-CA5BE4C7581C}"/>
              </a:ext>
            </a:extLst>
          </p:cNvPr>
          <p:cNvSpPr>
            <a:spLocks noGrp="1"/>
          </p:cNvSpPr>
          <p:nvPr>
            <p:ph sz="half" idx="1"/>
          </p:nvPr>
        </p:nvSpPr>
        <p:spPr>
          <a:xfrm>
            <a:off x="609599" y="1600200"/>
            <a:ext cx="11153313" cy="3962400"/>
          </a:xfrm>
        </p:spPr>
        <p:txBody>
          <a:bodyPr/>
          <a:lstStyle/>
          <a:p>
            <a:pPr marL="0"/>
            <a:r>
              <a:rPr lang="en-US" sz="3200" dirty="0"/>
              <a:t>Educators take pride in voting! However, 33,000 of us missed the 2014 election for governor, and about 15,000 of us missed the 2018 election. </a:t>
            </a:r>
          </a:p>
          <a:p>
            <a:pPr marL="0"/>
            <a:r>
              <a:rPr lang="en-US" sz="3200" dirty="0"/>
              <a:t>Minnesota elections, including when Mark Dayton was elected governor in 2010, have been decided by 8,000 votes or fewer – so educator votes can make a difference!</a:t>
            </a:r>
          </a:p>
          <a:p>
            <a:pPr marL="0"/>
            <a:r>
              <a:rPr lang="en-US" sz="3200" dirty="0"/>
              <a:t>Educators teach their students every year that, </a:t>
            </a:r>
            <a:br>
              <a:rPr lang="en-US" sz="3200" dirty="0"/>
            </a:br>
            <a:r>
              <a:rPr lang="en-US" sz="3200" dirty="0"/>
              <a:t>in America, voting is a fundamental freedom that </a:t>
            </a:r>
            <a:br>
              <a:rPr lang="en-US" sz="3200" dirty="0"/>
            </a:br>
            <a:r>
              <a:rPr lang="en-US" sz="3200" dirty="0"/>
              <a:t>every citizen should exercise. </a:t>
            </a:r>
            <a:br>
              <a:rPr lang="en-US" sz="3200" dirty="0"/>
            </a:br>
            <a:r>
              <a:rPr lang="en-US" sz="3200" dirty="0"/>
              <a:t>It’s time to model that behavior in 2022!</a:t>
            </a:r>
          </a:p>
        </p:txBody>
      </p:sp>
    </p:spTree>
    <p:extLst>
      <p:ext uri="{BB962C8B-B14F-4D97-AF65-F5344CB8AC3E}">
        <p14:creationId xmlns:p14="http://schemas.microsoft.com/office/powerpoint/2010/main" val="2952248754"/>
      </p:ext>
    </p:extLst>
  </p:cSld>
  <p:clrMapOvr>
    <a:masterClrMapping/>
  </p:clrMapOvr>
  <p:transition/>
</p:sld>
</file>

<file path=ppt/theme/theme1.xml><?xml version="1.0" encoding="utf-8"?>
<a:theme xmlns:a="http://schemas.openxmlformats.org/drawingml/2006/main" name="EM_16-9_PowerPointTheme">
  <a:themeElements>
    <a:clrScheme name="Education Minnesota">
      <a:dk1>
        <a:srgbClr val="000000"/>
      </a:dk1>
      <a:lt1>
        <a:sysClr val="window" lastClr="FFFFFF"/>
      </a:lt1>
      <a:dk2>
        <a:srgbClr val="0060A9"/>
      </a:dk2>
      <a:lt2>
        <a:srgbClr val="D1D9ED"/>
      </a:lt2>
      <a:accent1>
        <a:srgbClr val="98002E"/>
      </a:accent1>
      <a:accent2>
        <a:srgbClr val="82A76B"/>
      </a:accent2>
      <a:accent3>
        <a:srgbClr val="F8981D"/>
      </a:accent3>
      <a:accent4>
        <a:srgbClr val="722D7D"/>
      </a:accent4>
      <a:accent5>
        <a:srgbClr val="A5A5A5"/>
      </a:accent5>
      <a:accent6>
        <a:srgbClr val="BFBFBF"/>
      </a:accent6>
      <a:hlink>
        <a:srgbClr val="0060A9"/>
      </a:hlink>
      <a:folHlink>
        <a:srgbClr val="722D7D"/>
      </a:folHlink>
    </a:clrScheme>
    <a:fontScheme name="Education Minneso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Education Minnes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cation Minnes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cation Minnes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cation Minnes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cation Minnes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cation Minnes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cation Minneso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cation Minnes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cation Minnes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cation Minnes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cation Minnes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cation Minnes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_16-9_PowerPointTheme" id="{E616A1AE-8A32-4DE1-9F95-DE5128AF7156}" vid="{B9A31610-D93D-4170-B469-4D075EE7F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F566BF7071E94B8F01F10460E9A531" ma:contentTypeVersion="2" ma:contentTypeDescription="Create a new document." ma:contentTypeScope="" ma:versionID="4bf763ebb4488c1919d3736e74ccff0c">
  <xsd:schema xmlns:xsd="http://www.w3.org/2001/XMLSchema" xmlns:xs="http://www.w3.org/2001/XMLSchema" xmlns:p="http://schemas.microsoft.com/office/2006/metadata/properties" xmlns:ns2="8522bbdc-4fe0-4deb-9f50-aaca75de93d3" targetNamespace="http://schemas.microsoft.com/office/2006/metadata/properties" ma:root="true" ma:fieldsID="4767efba99bb3a4c9e06072c332d64c5" ns2:_="">
    <xsd:import namespace="8522bbdc-4fe0-4deb-9f50-aaca75de93d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2bbdc-4fe0-4deb-9f50-aaca75de93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1CB1F0-772E-499C-A46B-EE94CEBC3CA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72D253-F681-4ABB-B6F8-A49C52C7FF27}">
  <ds:schemaRefs>
    <ds:schemaRef ds:uri="http://schemas.microsoft.com/sharepoint/v3/contenttype/forms"/>
  </ds:schemaRefs>
</ds:datastoreItem>
</file>

<file path=customXml/itemProps3.xml><?xml version="1.0" encoding="utf-8"?>
<ds:datastoreItem xmlns:ds="http://schemas.openxmlformats.org/officeDocument/2006/customXml" ds:itemID="{4B8AD68F-4470-466C-81B3-6E8C286163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2bbdc-4fe0-4deb-9f50-aaca75de9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EM_PowerPointTheme</Template>
  <TotalTime>73</TotalTime>
  <Words>1124</Words>
  <Application>Microsoft Office PowerPoint</Application>
  <PresentationFormat>Widescreen</PresentationFormat>
  <Paragraphs>60</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Acumin Pro SemiCondensed Light</vt:lpstr>
      <vt:lpstr>Arial</vt:lpstr>
      <vt:lpstr>Calibri</vt:lpstr>
      <vt:lpstr>Calibri Light</vt:lpstr>
      <vt:lpstr>Times New Roman</vt:lpstr>
      <vt:lpstr>Wingdings</vt:lpstr>
      <vt:lpstr>EM_16-9_PowerPointTheme</vt:lpstr>
      <vt:lpstr>Campaign 2022</vt:lpstr>
      <vt:lpstr>You may not be into politics,  but politics is into you.</vt:lpstr>
      <vt:lpstr>The future of our union</vt:lpstr>
      <vt:lpstr>The future of our union</vt:lpstr>
      <vt:lpstr>The future of our union</vt:lpstr>
      <vt:lpstr>Why do we need educators to vote?</vt:lpstr>
      <vt:lpstr>Why do we need educators to vote?</vt:lpstr>
      <vt:lpstr>Governor candidate comparison</vt:lpstr>
      <vt:lpstr>Let’s go vote!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2022</dc:title>
  <dc:creator>Steinhoff, Kieren [MN]</dc:creator>
  <cp:lastModifiedBy>Cooke, Sarah [MN]</cp:lastModifiedBy>
  <cp:revision>1</cp:revision>
  <dcterms:created xsi:type="dcterms:W3CDTF">2022-08-16T13:39:08Z</dcterms:created>
  <dcterms:modified xsi:type="dcterms:W3CDTF">2022-08-25T20:14:14Z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0x01010015F566BF7071E94B8F01F10460E9A531</vt:lpwstr>
  </property>
</Properties>
</file>